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70" r:id="rId5"/>
    <p:sldId id="271" r:id="rId6"/>
    <p:sldId id="263" r:id="rId7"/>
    <p:sldId id="262" r:id="rId8"/>
    <p:sldId id="264" r:id="rId9"/>
    <p:sldId id="266" r:id="rId10"/>
    <p:sldId id="265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03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38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600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58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854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164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595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9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130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349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138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753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riratann2008@hotmail.co.th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rmAutofit/>
          </a:bodyPr>
          <a:lstStyle/>
          <a:p>
            <a:r>
              <a:rPr lang="th-TH" sz="6600" b="1" dirty="0" smtClean="0">
                <a:solidFill>
                  <a:srgbClr val="0070C0"/>
                </a:solidFill>
                <a:cs typeface="+mn-cs"/>
              </a:rPr>
              <a:t>โรงพยาบาลพรหมพิราม</a:t>
            </a:r>
            <a:r>
              <a:rPr lang="th-TH" sz="6600" b="1" dirty="0" smtClean="0">
                <a:cs typeface="+mn-cs"/>
              </a:rPr>
              <a:t/>
            </a:r>
            <a:br>
              <a:rPr lang="th-TH" sz="6600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>ขนาด  </a:t>
            </a:r>
            <a:r>
              <a:rPr lang="en-US" b="1" dirty="0" smtClean="0">
                <a:cs typeface="+mn-cs"/>
              </a:rPr>
              <a:t>30</a:t>
            </a:r>
            <a:r>
              <a:rPr lang="th-TH" b="1" dirty="0" smtClean="0">
                <a:cs typeface="+mn-cs"/>
              </a:rPr>
              <a:t> เตียง</a:t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>จังหวัด พิษณุโลก</a:t>
            </a:r>
            <a:endParaRPr lang="en-US" b="1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848600" cy="2438400"/>
          </a:xfrm>
        </p:spPr>
        <p:txBody>
          <a:bodyPr>
            <a:noAutofit/>
          </a:bodyPr>
          <a:lstStyle/>
          <a:p>
            <a:pPr algn="l"/>
            <a:r>
              <a:rPr lang="th-TH" b="1" dirty="0">
                <a:latin typeface="Cordia New" pitchFamily="34" charset="-34"/>
                <a:cs typeface="Cordia New" pitchFamily="34" charset="-34"/>
              </a:rPr>
              <a:t>ชื่อผู้ติดต่อ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rdia New" pitchFamily="34" charset="-34"/>
                <a:cs typeface="Cordia New" pitchFamily="34" charset="-34"/>
              </a:rPr>
              <a:t>นาง</a:t>
            </a:r>
            <a:r>
              <a:rPr lang="th-TH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rdia New" pitchFamily="34" charset="-34"/>
                <a:cs typeface="Cordia New" pitchFamily="34" charset="-34"/>
              </a:rPr>
              <a:t>กัญลญา</a:t>
            </a:r>
            <a:r>
              <a:rPr lang="th-TH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rdia New" pitchFamily="34" charset="-34"/>
                <a:cs typeface="Cordia New" pitchFamily="34" charset="-34"/>
              </a:rPr>
              <a:t>รัตน์     </a:t>
            </a:r>
            <a:r>
              <a:rPr lang="th-TH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rdia New" pitchFamily="34" charset="-34"/>
                <a:cs typeface="Cordia New" pitchFamily="34" charset="-34"/>
              </a:rPr>
              <a:t>วัชรธนากรณ์</a:t>
            </a:r>
            <a:endParaRPr lang="th-TH" dirty="0" smtClean="0">
              <a:solidFill>
                <a:schemeClr val="accent2">
                  <a:lumMod val="60000"/>
                  <a:lumOff val="4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algn="l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กลุ่มงาน            การพยาบาล</a:t>
            </a:r>
          </a:p>
          <a:p>
            <a:pPr algn="l"/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โทรศัพท์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083-1661836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  <a:p>
            <a:pPr algn="l"/>
            <a:r>
              <a:rPr lang="th-TH" u="sng" dirty="0" smtClean="0">
                <a:latin typeface="Cordia New" pitchFamily="34" charset="-34"/>
                <a:cs typeface="Cordia New" pitchFamily="34" charset="-34"/>
                <a:hlinkClick r:id="rId2"/>
              </a:rPr>
              <a:t>อีเมล์</a:t>
            </a:r>
            <a:r>
              <a:rPr lang="th-TH" u="sng" dirty="0" smtClean="0">
                <a:latin typeface="Cordia New" pitchFamily="34" charset="-34"/>
                <a:cs typeface="Cordia New" pitchFamily="34" charset="-34"/>
              </a:rPr>
              <a:t>    </a:t>
            </a:r>
            <a:r>
              <a:rPr lang="en-US" u="sng" dirty="0" smtClean="0">
                <a:latin typeface="Cordia New" pitchFamily="34" charset="-34"/>
                <a:cs typeface="Cordia New" pitchFamily="34" charset="-34"/>
              </a:rPr>
              <a:t>nine_kao2@hotmail.com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67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Cordia New" pitchFamily="34" charset="-34"/>
                <a:cs typeface="Cordia New" pitchFamily="34" charset="-34"/>
              </a:rPr>
              <a:t>การวัดผลและผลของการ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เปลี่ยนแปลง 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305800" cy="3336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762000"/>
                <a:gridCol w="685800"/>
                <a:gridCol w="685800"/>
                <a:gridCol w="762000"/>
                <a:gridCol w="990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Cordia New" pitchFamily="34" charset="-34"/>
                          <a:cs typeface="Cordia New" pitchFamily="34" charset="-34"/>
                        </a:rPr>
                        <a:t>ข้อมูลผู้ป่วยวัณโรคที่ผลเลือด</a:t>
                      </a:r>
                      <a:r>
                        <a:rPr lang="th-TH" sz="2800" dirty="0" err="1" smtClean="0">
                          <a:latin typeface="Cordia New" pitchFamily="34" charset="-34"/>
                          <a:cs typeface="Cordia New" pitchFamily="34" charset="-34"/>
                        </a:rPr>
                        <a:t>เอช</a:t>
                      </a:r>
                      <a:r>
                        <a:rPr lang="th-TH" sz="2800" dirty="0" smtClean="0">
                          <a:latin typeface="Cordia New" pitchFamily="34" charset="-34"/>
                          <a:cs typeface="Cordia New" pitchFamily="34" charset="-34"/>
                        </a:rPr>
                        <a:t>ไอวี </a:t>
                      </a:r>
                      <a:r>
                        <a:rPr lang="en-US" sz="2800" dirty="0" smtClean="0">
                          <a:latin typeface="Cordia New" pitchFamily="34" charset="-34"/>
                          <a:cs typeface="Cordia New" pitchFamily="34" charset="-34"/>
                        </a:rPr>
                        <a:t>Positive</a:t>
                      </a:r>
                      <a:endParaRPr lang="th-TH" sz="28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2556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2557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2558</a:t>
                      </a:r>
                    </a:p>
                    <a:p>
                      <a:pPr algn="ctr"/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(ต.ค.</a:t>
                      </a:r>
                      <a:r>
                        <a:rPr lang="en-US" sz="1600" dirty="0" smtClean="0">
                          <a:latin typeface="Cordia New" pitchFamily="34" charset="-34"/>
                          <a:cs typeface="Cordia New" pitchFamily="34" charset="-34"/>
                        </a:rPr>
                        <a:t>57-</a:t>
                      </a:r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มี.ค.</a:t>
                      </a:r>
                      <a:r>
                        <a:rPr lang="en-US" sz="1600" dirty="0" smtClean="0">
                          <a:latin typeface="Cordia New" pitchFamily="34" charset="-34"/>
                          <a:cs typeface="Cordia New" pitchFamily="34" charset="-34"/>
                        </a:rPr>
                        <a:t>58</a:t>
                      </a:r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  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ค่ามัธย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ฐานระยะเวลาในการเริ่มยาต้าน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ไวรัส</a:t>
                      </a:r>
                      <a:endParaRPr lang="th-TH" sz="2400" b="0" i="0" u="none" strike="noStrike" dirty="0" smtClean="0">
                        <a:solidFill>
                          <a:srgbClr val="000000"/>
                        </a:solidFill>
                        <a:latin typeface="Angsana New"/>
                        <a:cs typeface="+mn-cs"/>
                      </a:endParaRPr>
                    </a:p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  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Median  time 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วัน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Median 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CD4 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ของผู้ป่วยวัณโรคและ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เอช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ไอวี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34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113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138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35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84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solidFill>
                            <a:srgbClr val="FF0000"/>
                          </a:solidFill>
                        </a:rPr>
                        <a:t>หมายเหตุ ข้อมูลด้านบนที่ยังไม่ได้ใส่ตัวเลขจะส่งภายหลังค่ะ</a:t>
                      </a:r>
                      <a:endParaRPr lang="th-TH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06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accent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บทเรียนที่ได้รับ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th-TH" dirty="0" smtClean="0"/>
              <a:t>ผู้ป่วยวัณโรครายใหม่ที่ผลเลือดติดเชื้อ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 เข้ามารับบริการเมื่อ </a:t>
            </a:r>
            <a:r>
              <a:rPr lang="en-US" dirty="0" smtClean="0"/>
              <a:t>CD4 </a:t>
            </a:r>
            <a:r>
              <a:rPr lang="th-TH" dirty="0" smtClean="0"/>
              <a:t>ต่ำมาก ทำให้มีโอกาสเสียชีวิตสูง</a:t>
            </a:r>
          </a:p>
          <a:p>
            <a:r>
              <a:rPr lang="th-TH" dirty="0" smtClean="0"/>
              <a:t>ผู้ป่วยวัณโรคที่ผลเลือดติดเชื้อ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 บางรายเริ่มยาต้าน</a:t>
            </a:r>
            <a:r>
              <a:rPr lang="th-TH" dirty="0" err="1" smtClean="0"/>
              <a:t>ไวรัส</a:t>
            </a:r>
            <a:r>
              <a:rPr lang="th-TH" dirty="0" smtClean="0"/>
              <a:t>แล้วยังเสียชีวิตเนื่องจากเริ่มยาเมื่อ </a:t>
            </a:r>
            <a:r>
              <a:rPr lang="en-US" dirty="0" smtClean="0"/>
              <a:t>CD4 </a:t>
            </a:r>
            <a:r>
              <a:rPr lang="th-TH" dirty="0" smtClean="0"/>
              <a:t>ต่ำมาก และมีภาวะแทรกซ้อนอื่น เช่น ตับอักเสบ   มีโรคแทรกซ้อน  ได้แก่ เบาหวาน</a:t>
            </a:r>
          </a:p>
          <a:p>
            <a:r>
              <a:rPr lang="th-TH" dirty="0" smtClean="0"/>
              <a:t>ผู้ป่วยเอดส์รายเก่าที่ป่วยเป็นวัณโรคส่วนใหญ่จะเป็นวัณโรคนอกปอดและมักจะไม่เสียชีวิต</a:t>
            </a:r>
          </a:p>
          <a:p>
            <a:r>
              <a:rPr lang="th-TH" dirty="0" smtClean="0"/>
              <a:t>ผู้ป่วยวัณโรครายใหม่และผู้ป่วยเอดส์รายใหม่ส่วนใหญ่เข้ารับบริการเมื่อป่วยมีอาการมากแล้วจึงทำให้เสี่ยงต่อการเสียชีวิตสูง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58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accent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ประเด็นการพัฒนาต่อเนื่อง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/>
          <a:lstStyle/>
          <a:p>
            <a:r>
              <a:rPr lang="th-TH" sz="3600" dirty="0" smtClean="0"/>
              <a:t>การส่งเสริมการตรวจเลือดหาเชื้อ</a:t>
            </a:r>
            <a:r>
              <a:rPr lang="th-TH" sz="3600" dirty="0" err="1" smtClean="0"/>
              <a:t>เอช</a:t>
            </a:r>
            <a:r>
              <a:rPr lang="th-TH" sz="3600" dirty="0" smtClean="0"/>
              <a:t>ไอวี(ในกลุ่มเสี่ยงสูง)เพื่อค้นหาผู้ป่วยวัณโรคให้เร็วขึ้นเพื่อลดอัตราการเสียชีวิต</a:t>
            </a:r>
          </a:p>
          <a:p>
            <a:r>
              <a:rPr lang="th-TH" sz="3600" dirty="0" smtClean="0"/>
              <a:t>การคัดกรองผู้ป่วยวัณโรคเชิงรุกเพื่อค้นหาผู้ติดเชื้อ</a:t>
            </a:r>
            <a:r>
              <a:rPr lang="th-TH" sz="3600" dirty="0" err="1" smtClean="0"/>
              <a:t>เอช</a:t>
            </a:r>
            <a:r>
              <a:rPr lang="th-TH" sz="3600" dirty="0" smtClean="0"/>
              <a:t>ไอวี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82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>
                <a:latin typeface="Cordia New" pitchFamily="34" charset="-34"/>
                <a:cs typeface="Cordia New" pitchFamily="34" charset="-34"/>
              </a:rPr>
              <a:t>บริบท / ภาพรวม / สภาพ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ปัญหา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โรงพยาบาลพรหมพิรามเป็นโรงพยาบาลขนาด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30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เตียง</a:t>
            </a:r>
          </a:p>
          <a:p>
            <a:pPr algn="just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มีคลินิกวัณโรคและคลินิกยาต้าน</a:t>
            </a:r>
            <a:r>
              <a:rPr lang="th-TH" dirty="0" err="1" smtClean="0">
                <a:latin typeface="Cordia New" pitchFamily="34" charset="-34"/>
                <a:cs typeface="Cordia New" pitchFamily="34" charset="-34"/>
              </a:rPr>
              <a:t>ไวรัส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เฉพาะ โดยแยกจากแผนกผู้ป่วยนอก  มีพยาบาลผู้รับผิดชอบงานเอดส์และวัณโรคคนเดียวกัน แต่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มีแพทย์รับผิดชอบคนละคลินิก</a:t>
            </a:r>
          </a:p>
          <a:p>
            <a:pPr algn="just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มีผู้ป่วยวัณโรครายใหม่ ปี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2554-2556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จำนวน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62,54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และ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69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รายตามลำดับ  พบผู้ป่วยวัณโรคติดเชื้อ</a:t>
            </a:r>
            <a:r>
              <a:rPr lang="th-TH" dirty="0" err="1" smtClean="0">
                <a:latin typeface="Cordia New" pitchFamily="34" charset="-34"/>
                <a:cs typeface="Cordia New" pitchFamily="34" charset="-34"/>
              </a:rPr>
              <a:t>เอช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ไอวี  จำนวน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4,14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และ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6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ราย ตามลำดับ  คิดเป็น</a:t>
            </a:r>
            <a:r>
              <a:rPr lang="th-TH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ร้อยละ </a:t>
            </a:r>
            <a:r>
              <a:rPr lang="en-US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6.45 ,25.92 </a:t>
            </a:r>
            <a:r>
              <a:rPr lang="th-TH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และ </a:t>
            </a:r>
            <a:r>
              <a:rPr lang="en-US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8.69</a:t>
            </a:r>
          </a:p>
          <a:p>
            <a:pPr algn="just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พบปัญหา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Succes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Rate &lt;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ร้อยละ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90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(เป้าหมาย)  ในปี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2554-2556 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algn="just">
              <a:buNone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</a:t>
            </a:r>
            <a:r>
              <a:rPr lang="th-TH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มีผลงาน </a:t>
            </a:r>
            <a:r>
              <a:rPr lang="en-US" dirty="0" err="1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Succes</a:t>
            </a:r>
            <a:r>
              <a:rPr lang="en-US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 Rate </a:t>
            </a:r>
            <a:r>
              <a:rPr lang="th-TH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ร้อยละ </a:t>
            </a:r>
            <a:r>
              <a:rPr lang="en-US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76.6 ,72.7 </a:t>
            </a:r>
            <a:r>
              <a:rPr lang="th-TH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และ </a:t>
            </a:r>
            <a:r>
              <a:rPr lang="en-US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71.1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ตามลำดับ  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เนื่องจากผู้ป่วยเสียชีวิต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ซึ่งจากการวิเคราะห์ข้อมูลพบผู้ป่วยวัณโรคที่เสียชีวิตเป็น ผู้สูงอายุ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,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มีโรคร่วม เช่น เบาหวาน และติดเชื้อ</a:t>
            </a:r>
            <a:r>
              <a:rPr lang="th-TH" dirty="0" err="1" smtClean="0">
                <a:latin typeface="Cordia New" pitchFamily="34" charset="-34"/>
                <a:cs typeface="Cordia New" pitchFamily="34" charset="-34"/>
              </a:rPr>
              <a:t>เอช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ไอวี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59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>
                <a:latin typeface="Cordia New" pitchFamily="34" charset="-34"/>
                <a:cs typeface="Cordia New" pitchFamily="34" charset="-34"/>
              </a:rPr>
              <a:t>บริบท / ภาพรวม / สภาพ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ปัญหา (ต่อ)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ในปี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2555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พบข้อมูล มีผู้ป่วยวัณโรครายใหม่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1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ราย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เสียชีวิตก่อนได้รับการเจาะ </a:t>
            </a:r>
            <a:r>
              <a:rPr lang="en-US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CD4 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และ เริ่มยาต้าน</a:t>
            </a:r>
            <a:r>
              <a:rPr lang="th-TH" dirty="0" err="1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ไวรัส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เนื่องจากผู้รับผิดชอบงานหลักไปอบรมและผู้ทำงานแทนไม่ทราบวิธีปฏิบัติในการดูแลผู้ป่วย</a:t>
            </a:r>
          </a:p>
          <a:p>
            <a:pPr algn="just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ในปี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2554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มีผู้ป่วยวัณโรครายใหม่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62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ราย 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ไม่ได้ตรวจเลือดหาเชื้อ</a:t>
            </a:r>
            <a:r>
              <a:rPr lang="th-TH" dirty="0" err="1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เอช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ไอวี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จำนวน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10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ราย  คิดเป็นร้อยละ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16.13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เนื่องจากไม่มีการส่งข้อมูลระหว่างแผนกต่างๆกับคลินิกวัณโรคและคลินิกยาต้าน</a:t>
            </a:r>
            <a:r>
              <a:rPr lang="th-TH" dirty="0" err="1" smtClean="0">
                <a:latin typeface="Cordia New" pitchFamily="34" charset="-34"/>
                <a:cs typeface="Cordia New" pitchFamily="34" charset="-34"/>
              </a:rPr>
              <a:t>ไวรัส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ทำให้ผู้ป่วยบางรายเสียชีวิตก่อนได้รับการตรวจเลือดหาเชื้อ</a:t>
            </a:r>
            <a:r>
              <a:rPr lang="th-TH" dirty="0" err="1" smtClean="0">
                <a:latin typeface="Cordia New" pitchFamily="34" charset="-34"/>
                <a:cs typeface="Cordia New" pitchFamily="34" charset="-34"/>
              </a:rPr>
              <a:t>เอช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ไอวี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59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accent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กระบวนการพัฒนาเพื่อให้ได้มาซึ่งคุณภาพ / กิจกรรมพัฒนา</a:t>
            </a:r>
            <a:endParaRPr lang="th-TH" sz="3600" dirty="0">
              <a:solidFill>
                <a:schemeClr val="accent2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th-TH" b="1" dirty="0" smtClean="0">
                <a:solidFill>
                  <a:srgbClr val="00B050"/>
                </a:solidFill>
              </a:rPr>
              <a:t>กิจกรรมการพัฒนา</a:t>
            </a:r>
          </a:p>
          <a:p>
            <a:pPr algn="just">
              <a:buNone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</a:t>
            </a:r>
            <a:r>
              <a:rPr lang="en-US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1.</a:t>
            </a:r>
            <a:r>
              <a:rPr lang="th-TH" b="1" dirty="0" smtClean="0">
                <a:solidFill>
                  <a:srgbClr val="0070C0"/>
                </a:solidFill>
              </a:rPr>
              <a:t>การส่งเสริมการตรวจเลือดหาเชื้อ</a:t>
            </a:r>
            <a:r>
              <a:rPr lang="th-TH" b="1" dirty="0" err="1" smtClean="0">
                <a:solidFill>
                  <a:srgbClr val="0070C0"/>
                </a:solidFill>
              </a:rPr>
              <a:t>เอช</a:t>
            </a:r>
            <a:r>
              <a:rPr lang="th-TH" b="1" dirty="0" smtClean="0">
                <a:solidFill>
                  <a:srgbClr val="0070C0"/>
                </a:solidFill>
              </a:rPr>
              <a:t>ไอวีในผู้ป่วยวัณโรค  </a:t>
            </a:r>
            <a:r>
              <a:rPr lang="th-TH" dirty="0" smtClean="0"/>
              <a:t>โดยปรับให้มีการให้คำปรึกษาตรวจเลือดหาเชื้อ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ตั้งแต่วันที่ได้รับการวินิจฉัยว่าเป็นวัณโรคเพื่อวางแผนการรักษาและลดความเสี่ยงการไม่ได้ตรวจเลือดก่อนการเสียชีวิต  ถ้าผลเลือดติดเชื้อ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 ส่งข้อมูลต่อคลินิกวัณโรค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algn="just">
              <a:buNone/>
            </a:pPr>
            <a:r>
              <a:rPr lang="th-TH" dirty="0" smtClean="0"/>
              <a:t>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2.</a:t>
            </a:r>
            <a:r>
              <a:rPr lang="th-TH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ระบบการส่งต่อข้อมูลผู้ป่วยวัณโรคและผู้ติดเชื้อ</a:t>
            </a:r>
            <a:r>
              <a:rPr lang="th-TH" b="1" dirty="0" err="1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เอช</a:t>
            </a:r>
            <a:r>
              <a:rPr lang="th-TH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ไอวี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ระหว่างแผนกต่างๆกับคลินิกพิเศษ (คลินิกที่รับผิดชอบงานวัณโรคและโรคเอดส์)  เพื่อลดความเสี่ยงที่ผู้ป่วยวัณโรครายใหม่จะไม่ได้รับการตรวจเลือดและผู้ป่วยเอดส์รายใหม่จะไม่ได้รับการตรวจคัดกรองวัณโรค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accent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กระบวนการพัฒนาเพื่อให้ได้มาซึ่งคุณภาพ / กิจกรรมพัฒนา</a:t>
            </a:r>
            <a:endParaRPr lang="th-TH" sz="3600" dirty="0">
              <a:solidFill>
                <a:schemeClr val="accent2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th-TH" b="1" dirty="0" smtClean="0">
                <a:solidFill>
                  <a:srgbClr val="0070C0"/>
                </a:solidFill>
              </a:rPr>
              <a:t>กิจกรรมการพัฒนา (ต่อ)</a:t>
            </a:r>
          </a:p>
          <a:p>
            <a:pPr algn="just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3.</a:t>
            </a:r>
            <a:r>
              <a:rPr lang="th-TH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ระบบการคัดกรองวัณโรคในผู้ป่วยเอดส์รายเก่า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โดยให้มีการซักประวัติอาการสงสัยวัณโรคทุก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Visit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ที่มารับบริการ(มีแบบฟอร์มในการซักประวัติอยู่ในใบบันทึกการรับบริการ)  และมีการ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CXR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ปีละ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1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ครั้ง </a:t>
            </a:r>
          </a:p>
          <a:p>
            <a:pPr algn="just">
              <a:buNone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4.</a:t>
            </a:r>
            <a:r>
              <a:rPr lang="th-TH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วางระบบการเริ่มยาต้าน</a:t>
            </a:r>
            <a:r>
              <a:rPr lang="th-TH" b="1" dirty="0" err="1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ไวรัส</a:t>
            </a:r>
            <a:r>
              <a:rPr lang="th-TH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ในผู้ป่วยวัณโรค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(ระหว่างการรักษาวัณโรคผู้ป่วยจะมารับบริการที่คลินิกวัณโรค  เมื่อรักษาวัณโรคหายจึงย้ายไปรับบริการที่คลินิกยาต้าน</a:t>
            </a:r>
            <a:r>
              <a:rPr lang="th-TH" dirty="0" err="1" smtClean="0">
                <a:latin typeface="Cordia New" pitchFamily="34" charset="-34"/>
                <a:cs typeface="Cordia New" pitchFamily="34" charset="-34"/>
              </a:rPr>
              <a:t>ไวรัส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pPr>
              <a:buNone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cs typeface="+mn-cs"/>
              </a:rPr>
              <a:t>การวัดผลและผลของการ</a:t>
            </a:r>
            <a:r>
              <a:rPr lang="th-TH" b="1" dirty="0" smtClean="0">
                <a:cs typeface="+mn-cs"/>
              </a:rPr>
              <a:t>เปลี่ยนแปลง </a:t>
            </a:r>
            <a:endParaRPr lang="en-US" dirty="0">
              <a:cs typeface="+mn-cs"/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381000" y="761998"/>
          <a:ext cx="8229600" cy="5754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685800"/>
                <a:gridCol w="685800"/>
                <a:gridCol w="685800"/>
                <a:gridCol w="685800"/>
                <a:gridCol w="1143000"/>
              </a:tblGrid>
              <a:tr h="838202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ข้อมูลผู้ติดเชื้อ</a:t>
                      </a:r>
                      <a:r>
                        <a:rPr lang="th-TH" sz="2800" dirty="0" err="1" smtClean="0"/>
                        <a:t>เอช</a:t>
                      </a:r>
                      <a:r>
                        <a:rPr lang="th-TH" sz="2800" dirty="0" smtClean="0"/>
                        <a:t>ไอวี/ผู้ป่วยเอดส์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2556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2557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2558</a:t>
                      </a:r>
                    </a:p>
                    <a:p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(ต.ค.</a:t>
                      </a:r>
                      <a:r>
                        <a:rPr lang="en-US" sz="1600" dirty="0" smtClean="0">
                          <a:latin typeface="Cordia New" pitchFamily="34" charset="-34"/>
                          <a:cs typeface="Cordia New" pitchFamily="34" charset="-34"/>
                        </a:rPr>
                        <a:t>57-</a:t>
                      </a:r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มี.ค.</a:t>
                      </a:r>
                      <a:r>
                        <a:rPr lang="en-US" sz="1600" dirty="0" smtClean="0">
                          <a:latin typeface="Cordia New" pitchFamily="34" charset="-34"/>
                          <a:cs typeface="Cordia New" pitchFamily="34" charset="-34"/>
                        </a:rPr>
                        <a:t>58</a:t>
                      </a:r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1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55581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จำนวนผู้ติดเชื้อ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เอช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ไอวีที่ขึ้นทะเบียนการรักษาในปี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31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17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11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87215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ผู้ติดเชื้อ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เอช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ไอวีที่ขึ้นทะเบียนได้รับการตรวจคัดกรองวัณโรค รายใหม่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CXR+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ซักประวัติ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31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17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11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87215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ผู้ติดเชื้อ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เอช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ไอวีที่ขึ้นทะเบียนได้รับการตรวจคัดกรองวัณโรคพบป่วยเป็นวัณโรค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87215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จำนวนผู้ติดเชื้อ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เอช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ไอวีที่ขึ้นทะเบียนการ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รักษา</a:t>
                      </a:r>
                    </a:p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(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รายเก่าสะสม)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187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210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225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238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247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87215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ผู้ติดเชื้อ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เอช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ไอวีรายเก่าได้รับการตรวจคัดกรองวัณโรค โดยการซักประวัติ ทุกครั้งที่มา รพ.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187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210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225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238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247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87215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ผู้ติดเชื้อ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เอช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ไอวีรายเก่าได้รับการตรวจคัด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กรอง</a:t>
                      </a:r>
                    </a:p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วัณ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โรคพบป่วยเป็นวัณโรค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P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EP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P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3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EP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P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4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EP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P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EP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P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EP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06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Cordia New" pitchFamily="34" charset="-34"/>
                <a:cs typeface="Cordia New" pitchFamily="34" charset="-34"/>
              </a:rPr>
              <a:t>การวัดผลและผลของการ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เปลี่ยนแปลง 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142999"/>
          <a:ext cx="8229600" cy="4490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685800"/>
                <a:gridCol w="838200"/>
                <a:gridCol w="685800"/>
                <a:gridCol w="685800"/>
                <a:gridCol w="914400"/>
              </a:tblGrid>
              <a:tr h="1066801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Cordia New" pitchFamily="34" charset="-34"/>
                          <a:cs typeface="Cordia New" pitchFamily="34" charset="-34"/>
                        </a:rPr>
                        <a:t>ข้อมูลผู้ป่วยวัณโรค</a:t>
                      </a:r>
                      <a:endParaRPr lang="th-TH" sz="28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2556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2557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2558</a:t>
                      </a:r>
                    </a:p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(ต.ค.</a:t>
                      </a:r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57-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มี.ค.</a:t>
                      </a:r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58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</a:txBody>
                  <a:tcPr/>
                </a:tc>
              </a:tr>
              <a:tr h="42655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จำนวนผู้ป่วยวัณโรคที่ขึ้นทะเบียนการรักษาในปี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62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54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69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69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45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42655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จำนวนผู้ป่วยวัณโรคที่ขึ้นทะเบียนการรักษาใน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ปี</a:t>
                      </a:r>
                    </a:p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ได้รับ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การตรวจเลือดคัดกรอง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เอช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ไอวี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52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54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68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69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44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426559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                              คิดเป็นร้อยละ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83.87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100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98.55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100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97.77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42655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จำนวน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ผู้ป่วยวัณโรคที่ขึ้นทะเบียนการรักษา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พบ</a:t>
                      </a:r>
                    </a:p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ผล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เลือด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เอช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ไอวี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Positive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(ทั้งในปอดและนอกปอด)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14</a:t>
                      </a:r>
                    </a:p>
                    <a:p>
                      <a:pPr algn="ctr"/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(ผลเลือดบวกเดิม </a:t>
                      </a:r>
                      <a:r>
                        <a:rPr lang="en-US" sz="1600" dirty="0" smtClean="0">
                          <a:latin typeface="Cordia New" pitchFamily="34" charset="-34"/>
                          <a:cs typeface="Cordia New" pitchFamily="34" charset="-34"/>
                        </a:rPr>
                        <a:t>4</a:t>
                      </a:r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4265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                             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คิดร้อยละต่อผู้ป่วยทั้งหมด</a:t>
                      </a:r>
                    </a:p>
                    <a:p>
                      <a:pPr algn="l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6.45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25.92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8.69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7.24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13.33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06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Cordia New" pitchFamily="34" charset="-34"/>
                <a:cs typeface="Cordia New" pitchFamily="34" charset="-34"/>
              </a:rPr>
              <a:t>การวัดผลและผลของการ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เปลี่ยนแปลง 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8" name="ตัวยึดเนื้อหา 7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110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685800"/>
                <a:gridCol w="685800"/>
                <a:gridCol w="685800"/>
                <a:gridCol w="685800"/>
                <a:gridCol w="914400"/>
              </a:tblGrid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Cordia New" pitchFamily="34" charset="-34"/>
                          <a:cs typeface="Cordia New" pitchFamily="34" charset="-34"/>
                        </a:rPr>
                        <a:t>ข้อมูลผู้ป่วยวัณโรคที่ผลเลือด</a:t>
                      </a:r>
                      <a:r>
                        <a:rPr lang="th-TH" sz="2800" dirty="0" err="1" smtClean="0">
                          <a:latin typeface="Cordia New" pitchFamily="34" charset="-34"/>
                          <a:cs typeface="Cordia New" pitchFamily="34" charset="-34"/>
                        </a:rPr>
                        <a:t>เอช</a:t>
                      </a:r>
                      <a:r>
                        <a:rPr lang="th-TH" sz="2800" dirty="0" smtClean="0">
                          <a:latin typeface="Cordia New" pitchFamily="34" charset="-34"/>
                          <a:cs typeface="Cordia New" pitchFamily="34" charset="-34"/>
                        </a:rPr>
                        <a:t>ไอวี </a:t>
                      </a:r>
                      <a:r>
                        <a:rPr lang="en-US" sz="2800" dirty="0" smtClean="0">
                          <a:latin typeface="Cordia New" pitchFamily="34" charset="-34"/>
                          <a:cs typeface="Cordia New" pitchFamily="34" charset="-34"/>
                        </a:rPr>
                        <a:t>Positive</a:t>
                      </a:r>
                      <a:endParaRPr lang="th-TH" sz="28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2556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2557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2558</a:t>
                      </a:r>
                    </a:p>
                    <a:p>
                      <a:pPr algn="ctr"/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(ต.ค.</a:t>
                      </a:r>
                      <a:r>
                        <a:rPr lang="en-US" sz="1600" dirty="0" smtClean="0">
                          <a:latin typeface="Cordia New" pitchFamily="34" charset="-34"/>
                          <a:cs typeface="Cordia New" pitchFamily="34" charset="-34"/>
                        </a:rPr>
                        <a:t>57-</a:t>
                      </a:r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มี.ค.</a:t>
                      </a:r>
                      <a:r>
                        <a:rPr lang="en-US" sz="1600" dirty="0" smtClean="0">
                          <a:latin typeface="Cordia New" pitchFamily="34" charset="-34"/>
                          <a:cs typeface="Cordia New" pitchFamily="34" charset="-34"/>
                        </a:rPr>
                        <a:t>58</a:t>
                      </a:r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</a:txBody>
                  <a:tcPr/>
                </a:tc>
              </a:tr>
              <a:tr h="87343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จำนวนผู้ป่วยวัณโรคที่ขึ้นทะเบียนการรักษาพบผลเลือดเอชไอวี 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Positive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1304537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จำนวนผู้ป่วยวัณโรคที่ขึ้นทะเบียนการรักษาพบผลเลือดเอชไอวี 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Positive  </a:t>
                      </a: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ได้รับการตรวจ 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CD4(</a:t>
                      </a: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คิดร้อยละต่อผู้ป่วย 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HIV positive)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4</a:t>
                      </a:r>
                    </a:p>
                    <a:p>
                      <a:pPr algn="ctr"/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1800" dirty="0" smtClean="0">
                          <a:latin typeface="Cordia New" pitchFamily="34" charset="-34"/>
                          <a:cs typeface="Cordia New" pitchFamily="34" charset="-34"/>
                        </a:rPr>
                        <a:t>100%</a:t>
                      </a: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18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13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ordia New" pitchFamily="34" charset="-34"/>
                          <a:cs typeface="Cordia New" pitchFamily="34" charset="-34"/>
                        </a:rPr>
                        <a:t>92.85%</a:t>
                      </a:r>
                      <a:endParaRPr lang="th-TH" sz="18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1800" dirty="0" smtClean="0">
                          <a:latin typeface="Cordia New" pitchFamily="34" charset="-34"/>
                          <a:cs typeface="Cordia New" pitchFamily="34" charset="-34"/>
                        </a:rPr>
                        <a:t>100%</a:t>
                      </a: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  <a:p>
                      <a:pPr algn="ct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1800" dirty="0" smtClean="0">
                          <a:latin typeface="Cordia New" pitchFamily="34" charset="-34"/>
                          <a:cs typeface="Cordia New" pitchFamily="34" charset="-34"/>
                        </a:rPr>
                        <a:t>100%</a:t>
                      </a: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  <a:p>
                      <a:pPr algn="ct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1800" dirty="0" smtClean="0">
                          <a:latin typeface="Cordia New" pitchFamily="34" charset="-34"/>
                          <a:cs typeface="Cordia New" pitchFamily="34" charset="-34"/>
                        </a:rPr>
                        <a:t>100%</a:t>
                      </a: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  <a:p>
                      <a:pPr algn="ct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1304537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จำนวนผู้ป่วยวัณโรคและ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เอช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ไอวี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Positive  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ได้รับยาต้าน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ไวรัส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ตามเกณฑ์การรักษา(คิดร้อยละต่อผู้ป่วย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HIV positive)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4</a:t>
                      </a:r>
                      <a:endParaRPr lang="th-TH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1800" dirty="0" smtClean="0">
                          <a:latin typeface="Cordia New" pitchFamily="34" charset="-34"/>
                          <a:cs typeface="Cordia New" pitchFamily="34" charset="-34"/>
                        </a:rPr>
                        <a:t>100%</a:t>
                      </a: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  <a:p>
                      <a:pPr algn="ct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13</a:t>
                      </a:r>
                      <a:endParaRPr lang="th-TH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rdia New" pitchFamily="34" charset="-34"/>
                          <a:cs typeface="Cordia New" pitchFamily="34" charset="-34"/>
                        </a:rPr>
                        <a:t>92.85</a:t>
                      </a:r>
                      <a:endParaRPr lang="th-TH" sz="18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1800" dirty="0" smtClean="0">
                          <a:latin typeface="Cordia New" pitchFamily="34" charset="-34"/>
                          <a:cs typeface="Cordia New" pitchFamily="34" charset="-34"/>
                        </a:rPr>
                        <a:t>100%</a:t>
                      </a: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  <a:p>
                      <a:pPr algn="ct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5</a:t>
                      </a:r>
                      <a:endParaRPr lang="th-TH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1800" dirty="0" smtClean="0">
                          <a:latin typeface="Cordia New" pitchFamily="34" charset="-34"/>
                          <a:cs typeface="Cordia New" pitchFamily="34" charset="-34"/>
                        </a:rPr>
                        <a:t>100%</a:t>
                      </a: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  <a:p>
                      <a:pPr algn="ct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en-US" sz="1800" dirty="0" smtClean="0">
                          <a:latin typeface="Cordia New" pitchFamily="34" charset="-34"/>
                          <a:cs typeface="Cordia New" pitchFamily="34" charset="-34"/>
                        </a:rPr>
                        <a:t>100%</a:t>
                      </a:r>
                      <a:r>
                        <a:rPr lang="th-TH" sz="18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  <a:p>
                      <a:pPr algn="ct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06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Cordia New" pitchFamily="34" charset="-34"/>
                <a:cs typeface="Cordia New" pitchFamily="34" charset="-34"/>
              </a:rPr>
              <a:t>การวัดผลและผลของการ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เปลี่ยนแปลง 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8" name="ตัวยึดเนื้อหา 7"/>
          <p:cNvGraphicFramePr>
            <a:graphicFrameLocks noGrp="1"/>
          </p:cNvGraphicFramePr>
          <p:nvPr>
            <p:ph idx="1"/>
          </p:nvPr>
        </p:nvGraphicFramePr>
        <p:xfrm>
          <a:off x="457200" y="838201"/>
          <a:ext cx="8229600" cy="4170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685800"/>
                <a:gridCol w="685800"/>
                <a:gridCol w="685800"/>
                <a:gridCol w="685800"/>
                <a:gridCol w="914400"/>
              </a:tblGrid>
              <a:tr h="1066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Cordia New" pitchFamily="34" charset="-34"/>
                          <a:cs typeface="Cordia New" pitchFamily="34" charset="-34"/>
                        </a:rPr>
                        <a:t>ข้อมูลผู้ป่วยวัณโรคที่ผลเลือด</a:t>
                      </a:r>
                      <a:r>
                        <a:rPr lang="th-TH" sz="2800" dirty="0" err="1" smtClean="0">
                          <a:latin typeface="Cordia New" pitchFamily="34" charset="-34"/>
                          <a:cs typeface="Cordia New" pitchFamily="34" charset="-34"/>
                        </a:rPr>
                        <a:t>เอช</a:t>
                      </a:r>
                      <a:r>
                        <a:rPr lang="th-TH" sz="2800" dirty="0" smtClean="0">
                          <a:latin typeface="Cordia New" pitchFamily="34" charset="-34"/>
                          <a:cs typeface="Cordia New" pitchFamily="34" charset="-34"/>
                        </a:rPr>
                        <a:t>ไอวี </a:t>
                      </a:r>
                      <a:r>
                        <a:rPr lang="en-US" sz="2800" dirty="0" smtClean="0">
                          <a:latin typeface="Cordia New" pitchFamily="34" charset="-34"/>
                          <a:cs typeface="Cordia New" pitchFamily="34" charset="-34"/>
                        </a:rPr>
                        <a:t>Positive</a:t>
                      </a:r>
                      <a:endParaRPr lang="th-TH" sz="28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2556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2557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2558</a:t>
                      </a:r>
                    </a:p>
                    <a:p>
                      <a:pPr algn="ctr"/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(ต.ค.</a:t>
                      </a:r>
                      <a:r>
                        <a:rPr lang="en-US" sz="1600" dirty="0" smtClean="0">
                          <a:latin typeface="Cordia New" pitchFamily="34" charset="-34"/>
                          <a:cs typeface="Cordia New" pitchFamily="34" charset="-34"/>
                        </a:rPr>
                        <a:t>57-</a:t>
                      </a:r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มี.ค.</a:t>
                      </a:r>
                      <a:r>
                        <a:rPr lang="en-US" sz="1600" dirty="0" smtClean="0">
                          <a:latin typeface="Cordia New" pitchFamily="34" charset="-34"/>
                          <a:cs typeface="Cordia New" pitchFamily="34" charset="-34"/>
                        </a:rPr>
                        <a:t>58</a:t>
                      </a:r>
                      <a:r>
                        <a:rPr lang="th-TH" sz="160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</a:txBody>
                  <a:tcPr/>
                </a:tc>
              </a:tr>
              <a:tr h="132308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จำนวนผู้ป่วยวัณโรคและเอชไอวี 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Positive  </a:t>
                      </a: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ได้รับยาป้องกันโรคแทรกซ้อนตามแผนการรักษาตามเกณฑ์การรักษา(คิดร้อยละต่อผู้ป่วยตามกณฑ์ที่จะต้องรับยา 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OI)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13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132308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จำนวนผู้ป่วยวัณโรคและเอชไอวี 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Positive  </a:t>
                      </a: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ได้รับยาต้านไวรัสภายใน 2-8สัปดาห์ ตามเกณฑ์ประเทศ (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CD4 &lt;50 </a:t>
                      </a: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ภายใน 2 สัปดาห์  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CD4 &gt; 50 </a:t>
                      </a: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ภายใน 2-8 สัปดาห์)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4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12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endParaRPr lang="en-US" sz="24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44861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จำนวนผู้ป่วยวัณโรคและ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เอช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ไอวี  เสียชีวิตในปีที่ประเมิน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1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2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06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1357</Words>
  <Application>Microsoft Office PowerPoint</Application>
  <PresentationFormat>นำเสนอทางหน้าจอ (4:3)</PresentationFormat>
  <Paragraphs>261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Office Theme</vt:lpstr>
      <vt:lpstr>โรงพยาบาลพรหมพิราม ขนาด  30 เตียง จังหวัด พิษณุโลก</vt:lpstr>
      <vt:lpstr>บริบท / ภาพรวม / สภาพปัญหา</vt:lpstr>
      <vt:lpstr>บริบท / ภาพรวม / สภาพปัญหา (ต่อ)</vt:lpstr>
      <vt:lpstr>กระบวนการพัฒนาเพื่อให้ได้มาซึ่งคุณภาพ / กิจกรรมพัฒนา</vt:lpstr>
      <vt:lpstr>กระบวนการพัฒนาเพื่อให้ได้มาซึ่งคุณภาพ / กิจกรรมพัฒนา</vt:lpstr>
      <vt:lpstr>การวัดผลและผลของการเปลี่ยนแปลง </vt:lpstr>
      <vt:lpstr>การวัดผลและผลของการเปลี่ยนแปลง </vt:lpstr>
      <vt:lpstr>การวัดผลและผลของการเปลี่ยนแปลง </vt:lpstr>
      <vt:lpstr>การวัดผลและผลของการเปลี่ยนแปลง </vt:lpstr>
      <vt:lpstr>การวัดผลและผลของการเปลี่ยนแปลง </vt:lpstr>
      <vt:lpstr>บทเรียนที่ได้รับ</vt:lpstr>
      <vt:lpstr>ประเด็นการพัฒนาต่อเนื่อง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โรงพยาบาล</dc:title>
  <dc:creator>Akechittra Sukkul</dc:creator>
  <cp:lastModifiedBy>DarkUser</cp:lastModifiedBy>
  <cp:revision>76</cp:revision>
  <dcterms:created xsi:type="dcterms:W3CDTF">2015-05-07T05:00:35Z</dcterms:created>
  <dcterms:modified xsi:type="dcterms:W3CDTF">2015-05-31T03:16:40Z</dcterms:modified>
</cp:coreProperties>
</file>